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1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600"/>
    <a:srgbClr val="97000B"/>
    <a:srgbClr val="324057"/>
    <a:srgbClr val="007CCE"/>
    <a:srgbClr val="2A1255"/>
    <a:srgbClr val="A58C51"/>
    <a:srgbClr val="213969"/>
    <a:srgbClr val="3323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1038" y="10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3FC5286-A900-42FC-A8A5-80E0B0FB8055}" type="datetimeFigureOut">
              <a:rPr lang="en-US"/>
              <a:pPr>
                <a:defRPr/>
              </a:pPr>
              <a:t>2/8/2017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6E5B1DE-58ED-45D5-9840-1B3E3B73B8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093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DAB29-5053-4162-B1B9-40D0091B489C}" type="datetimeFigureOut">
              <a:rPr lang="en-US"/>
              <a:pPr>
                <a:defRPr/>
              </a:pPr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C2634-B903-475F-9F82-A1E80A89A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08337-CB75-4504-85E2-D6C74EBBACC7}" type="datetimeFigureOut">
              <a:rPr lang="en-US"/>
              <a:pPr>
                <a:defRPr/>
              </a:pPr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D48F6-94E8-4BDF-A38F-18B22AF13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48564-3C16-4584-A28A-AAC997DCD794}" type="datetimeFigureOut">
              <a:rPr lang="en-US"/>
              <a:pPr>
                <a:defRPr/>
              </a:pPr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BA763-41CC-409D-8879-8B5076210B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7CE56-7CC5-4CAC-A291-DFE8B6710C4D}" type="datetimeFigureOut">
              <a:rPr lang="en-US"/>
              <a:pPr>
                <a:defRPr/>
              </a:pPr>
              <a:t>2/8/2017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EBBA0-A7F7-476C-8D2F-A3B62F411D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A5824-0048-45D8-91EF-B0BFAE49C65D}" type="datetimeFigureOut">
              <a:rPr lang="en-US"/>
              <a:pPr>
                <a:defRPr/>
              </a:pPr>
              <a:t>2/8/2017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A2C86-4E79-4DAC-97D3-4D7B7A4036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33F3F-42EE-4C54-8190-5A9076B79C91}" type="datetimeFigureOut">
              <a:rPr lang="en-US"/>
              <a:pPr>
                <a:defRPr/>
              </a:pPr>
              <a:t>2/8/2017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6B669-F56F-48D6-8CB4-32BDFC7E28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A175E-575C-4C06-B4F7-62BAC4457005}" type="datetimeFigureOut">
              <a:rPr lang="en-US"/>
              <a:pPr>
                <a:defRPr/>
              </a:pPr>
              <a:t>2/8/2017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AF52C-E700-4A70-A52D-033765AE1A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8CA68-60BE-4B8F-A1A6-7423F61007BF}" type="datetimeFigureOut">
              <a:rPr lang="en-US"/>
              <a:pPr>
                <a:defRPr/>
              </a:pPr>
              <a:t>2/8/2017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5C058-DF9B-41D6-9518-FE3B205936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A4BA7-2F42-45BE-905A-2B479D106BA7}" type="datetimeFigureOut">
              <a:rPr lang="en-US"/>
              <a:pPr>
                <a:defRPr/>
              </a:pPr>
              <a:t>2/8/2017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4A658-CA8F-470C-9CB2-4A31935CB0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2A187-0661-49FF-8A35-B5E3DCCB2FAB}" type="datetimeFigureOut">
              <a:rPr lang="en-US"/>
              <a:pPr>
                <a:defRPr/>
              </a:pPr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FAD7E-7E7B-4166-9691-CC5E81E027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43342-1125-4332-AF32-EF3471A0AAA6}" type="datetimeFigureOut">
              <a:rPr lang="en-US"/>
              <a:pPr>
                <a:defRPr/>
              </a:pPr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7D06A-25F4-435B-A6AE-7F112868CE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7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46113" y="1465263"/>
            <a:ext cx="7869237" cy="471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885A01F-AA52-44EA-B55F-FE4E503F5D1D}" type="datetimeFigureOut">
              <a:rPr lang="en-US"/>
              <a:pPr>
                <a:defRPr/>
              </a:pPr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01391AE-A8EA-4A94-A3AC-CB48130979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0"/>
            <a:ext cx="7886700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5075339" y="1304489"/>
            <a:ext cx="3850547" cy="1900106"/>
          </a:xfrm>
        </p:spPr>
        <p:txBody>
          <a:bodyPr rtlCol="0">
            <a:noAutofit/>
          </a:bodyPr>
          <a:lstStyle/>
          <a:p>
            <a:r>
              <a:rPr lang="ru-RU" sz="1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Третьякова Наталия Александровна,</a:t>
            </a:r>
            <a:br>
              <a:rPr lang="ru-RU" sz="1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1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учитель русского языка и литературы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br>
              <a:rPr lang="ru-RU" sz="1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1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МБОУ</a:t>
            </a:r>
            <a:r>
              <a:rPr lang="ru-RU" sz="1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«Советская  СОШ»</a:t>
            </a:r>
            <a:br>
              <a:rPr lang="ru-RU" sz="1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1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Первомайского района Оренбургской области</a:t>
            </a: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n-US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4" descr="547152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577" y="128760"/>
            <a:ext cx="4460875" cy="46863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469784" y="5075339"/>
            <a:ext cx="8254766" cy="1782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«Петербургские повести» Н.В. Гоголя. Образ Петербурга. Правда и ложь, реальность и фантастика в повести»</a:t>
            </a:r>
          </a:p>
          <a:p>
            <a:pPr algn="ctr"/>
            <a:endParaRPr lang="ru-RU" sz="2400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1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2017г.</a:t>
            </a:r>
            <a:endParaRPr lang="ru-RU" sz="11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Цель:</a:t>
            </a:r>
          </a:p>
        </p:txBody>
      </p:sp>
      <p:sp>
        <p:nvSpPr>
          <p:cNvPr id="15406" name="Text Box 4"/>
          <p:cNvSpPr txBox="1">
            <a:spLocks noChangeArrowheads="1"/>
          </p:cNvSpPr>
          <p:nvPr/>
        </p:nvSpPr>
        <p:spPr bwMode="gray">
          <a:xfrm>
            <a:off x="1550479" y="1601013"/>
            <a:ext cx="5913002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Расширить знания учащихся о творчестве Гоголя путем знакомства с произведениями из сборника «Арабески»; выделить основные темы, конфликты повестей «Невский проспект», «Шинель»; рассказать учащимся, что нового внес писатель в изображение Петербурга, как развивается тема «маленького человека» в произведениях Гоголя; сформировать представление о наиболее характерных художественных приемах, своеобразной писательской манере Гоголя.</a:t>
            </a:r>
            <a:endParaRPr lang="ru-RU" sz="20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Задачи:</a:t>
            </a:r>
          </a:p>
        </p:txBody>
      </p:sp>
      <p:sp>
        <p:nvSpPr>
          <p:cNvPr id="15406" name="Text Box 4"/>
          <p:cNvSpPr txBox="1">
            <a:spLocks noChangeArrowheads="1"/>
          </p:cNvSpPr>
          <p:nvPr/>
        </p:nvSpPr>
        <p:spPr bwMode="gray">
          <a:xfrm>
            <a:off x="1550478" y="1601013"/>
            <a:ext cx="70086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-формировать умение глубокого анализа текста;</a:t>
            </a:r>
            <a:endParaRPr lang="ru-RU" sz="20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gray">
          <a:xfrm>
            <a:off x="1546360" y="2124116"/>
            <a:ext cx="591300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-вырабатывать коммуникативные навыки в обсуждении проблемных вопросов урока;</a:t>
            </a:r>
            <a:endParaRPr lang="ru-RU" sz="20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gray">
          <a:xfrm>
            <a:off x="1566955" y="2869640"/>
            <a:ext cx="591300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-развивать творческие способности, монологическую речь;</a:t>
            </a:r>
            <a:endParaRPr lang="ru-RU" sz="20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gray">
          <a:xfrm>
            <a:off x="1554598" y="3648115"/>
            <a:ext cx="591300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-вызвать интерес к творчеству Н. В. Гоголя;</a:t>
            </a:r>
            <a:endParaRPr lang="ru-RU" sz="20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gray">
          <a:xfrm>
            <a:off x="1575193" y="4113554"/>
            <a:ext cx="591300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-формировать нравственные ценности личности. </a:t>
            </a:r>
            <a:endParaRPr lang="ru-RU" sz="20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 descr="C:\Users\Joni Big\Desktop\Новая папка\10116780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866164">
            <a:off x="506521" y="454022"/>
            <a:ext cx="3254271" cy="5130607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7411" name="Picture 3" descr="C:\Users\Joni Big\Desktop\Новая папка\100384972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56626" y="2899976"/>
            <a:ext cx="4197904" cy="3958024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131802" y="2726725"/>
            <a:ext cx="6779743" cy="3698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В состав «Петербургских повестей» включают повести, написанные в 1834-1842 гг. Часть из них впервые были опубликованы в 1835 г. в сборнике «Арабески»: «Невский проспект» (1834), «Портрет» (1834-1842) и «Записки сумасшедшего» (1834). Остальные произведения – рассказ «Нос» (1836) и повесть «Шинель» (1842) – дополняют образ Петербурга, объединяющий все эти произведения. Петербургские повести предваряют появление центрального произведения писателя – поэмы «Мёртвые души».</a:t>
            </a:r>
          </a:p>
          <a:p>
            <a:endParaRPr lang="ru-RU" sz="1400" dirty="0" smtClean="0"/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291347" y="222422"/>
            <a:ext cx="8687896" cy="124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«Невский проспект» (1835).</a:t>
            </a:r>
            <a:endParaRPr lang="ru-RU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8434" name="Picture 2" descr="C:\Users\Joni Big\Desktop\Новая папка\244864-nomer-m393a199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7012" y="936066"/>
            <a:ext cx="3267075" cy="3895725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8435" name="Picture 3" descr="C:\Users\Joni Big\Desktop\Новая папка\01lab35o0121740155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48282" y="2669059"/>
            <a:ext cx="5415007" cy="4061255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255369" y="1993558"/>
            <a:ext cx="6779743" cy="4967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endParaRPr lang="ru-RU" sz="1400" dirty="0" smtClean="0"/>
          </a:p>
          <a:p>
            <a:endParaRPr lang="ru-RU" sz="1400" dirty="0" smtClean="0"/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А. С. Пушкин: «Он [Гоголь] издал "Арабески", где находится его "Невский проспект", самое полное из его произведений… Гоголь идет… вперед».</a:t>
            </a:r>
          </a:p>
          <a:p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В. Г. Белинский в статье  «О русской повести и повестях г. Гоголя» (1835) отметил художественную глубину «Невского проспекта», повести, «отразившей противоречия, контрасты и полярные противоположности русской жизни».</a:t>
            </a:r>
          </a:p>
          <a:p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Композиция повести, вероятно, должна выразить внутреннюю связь внешне разделенных сюжетных линий.</a:t>
            </a:r>
          </a:p>
          <a:p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Петербург. В мире такой город единственный. Но как различны людские судьбы! Пискарев страдает, теряет рассудок и кончает жизнь самоубийством. Пирогов же аналогичные обстоятельства считает досадной ошибкой, это в дальнейшем не мешает его преуспеванию.</a:t>
            </a:r>
          </a:p>
          <a:p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Гоголь «вскрывает социальный контраст сюжетных линий, что и является идейной основой композиционного единства повести "Невский проспект"».</a:t>
            </a:r>
          </a:p>
          <a:p>
            <a:endParaRPr lang="ru-RU" sz="1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 descr="C:\Users\Joni Big\Desktop\Новая папка\0013-010-Gogol-SHine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3019">
            <a:off x="5099447" y="317112"/>
            <a:ext cx="3952422" cy="30980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9459" name="Picture 3" descr="C:\Users\Joni Big\Desktop\Новая папка\hello_html_m47b7142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888149">
            <a:off x="295317" y="3101672"/>
            <a:ext cx="4446488" cy="3334866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288321" y="1680520"/>
            <a:ext cx="6779743" cy="4258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Н.В.Гоголь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«Шинель»</a:t>
            </a:r>
          </a:p>
          <a:p>
            <a:endParaRPr lang="ru-RU" sz="1400" dirty="0" smtClean="0"/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Достоевский говорил о писателях – все русские писатели второй половины XIX века вышли из гоголевской натуральной школы: они подняли голос в защиту человеческой личности, уважения и к благополучному, и к нищему, к благочестивому и к преступнику. Писатели взяли на вооружение художественное мастерство Гоголя в описании пространства и человека, художественных деталей и символов, типичного и индивидуального – все это мы видим в повести «</a:t>
            </a:r>
            <a:r>
              <a:rPr lang="ru-RU" b="1" dirty="0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Шинель».</a:t>
            </a:r>
            <a:endParaRPr lang="ru-RU" b="1" dirty="0" smtClean="0">
              <a:ln w="10160">
                <a:solidFill>
                  <a:schemeClr val="accent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 descr="C:\Users\Joni Big\Desktop\Новая папка\0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1174" y="3752904"/>
            <a:ext cx="4265360" cy="282877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288321" y="1869989"/>
            <a:ext cx="6779743" cy="5362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Петербург в повестях Гоголя олицетворяет собой мир, живущий обманом и ложью. Жизнь может неожиданно обернуться для человека нелепой, странной, фантастической и безжалостной. Страшная и мрачная романтика Петербурга пропитана злом, губительным для "маленького человека" и способна принимать самые неожиданные и волшебные формы. Вместе с тем, Гоголь -- мастер реальных образов, умеющий в самом обыкновенном видеть поэзию, подмечать существенные стороны жизни и человеческих типов. Но реальность, соединяясь с фантастикой, становится страшной, гротесковой. Это подчеркивает призрачность действительности и непрочность, неустойчивость, зыбкость человека в столкновении с миром зла.</a:t>
            </a:r>
          </a:p>
          <a:p>
            <a:endParaRPr lang="ru-RU" sz="1400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C:\Users\Joni Big\Desktop\Новая папка\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98408">
            <a:off x="6758974" y="2328219"/>
            <a:ext cx="1915469" cy="319244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76128" y="1415535"/>
            <a:ext cx="354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 </a:t>
            </a:r>
            <a:endParaRPr lang="ru-RU" sz="2400" b="1" dirty="0">
              <a:ln w="10160">
                <a:solidFill>
                  <a:schemeClr val="accent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208968" y="205946"/>
            <a:ext cx="8687896" cy="1318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r>
              <a:rPr lang="en-US" sz="2400" dirty="0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VI</a:t>
            </a: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.Домашнее задание.</a:t>
            </a:r>
          </a:p>
          <a:p>
            <a:endParaRPr lang="ru-RU" sz="2400" dirty="0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428364" y="2183026"/>
            <a:ext cx="6779743" cy="1869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Эссе: Тема «маленького человека» в современном мире».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C:\Users\Joni Big\Desktop\Новая папка\82039_origina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1561" y="3141367"/>
            <a:ext cx="5972132" cy="33804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477790" y="2397211"/>
            <a:ext cx="8427312" cy="2240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endParaRPr lang="ru-RU" sz="1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</a:endParaRPr>
          </a:p>
          <a:p>
            <a:endParaRPr lang="ru-RU" sz="1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</a:endParaRPr>
          </a:p>
          <a:p>
            <a:endParaRPr lang="ru-RU" sz="1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</a:endParaRPr>
          </a:p>
          <a:p>
            <a:endParaRPr lang="ru-RU" sz="1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</a:endParaRPr>
          </a:p>
          <a:p>
            <a:endParaRPr lang="ru-RU" sz="1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</a:endParaRPr>
          </a:p>
          <a:p>
            <a:endParaRPr lang="ru-RU" sz="1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</a:endParaRPr>
          </a:p>
          <a:p>
            <a:endParaRPr lang="ru-RU" sz="1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</a:endParaRPr>
          </a:p>
          <a:p>
            <a:endParaRPr lang="ru-RU" sz="16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  <a:reflection blurRad="6350" stA="60000" endA="900" endPos="58000" dir="5400000" sy="-100000" algn="bl" rotWithShape="0"/>
                </a:effectLst>
              </a:rPr>
              <a:t>Спасибо за внимание</a:t>
            </a:r>
          </a:p>
          <a:p>
            <a:endParaRPr lang="ru-RU" sz="1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426</TotalTime>
  <Words>436</Words>
  <Application>Microsoft Office PowerPoint</Application>
  <PresentationFormat>Экран (4:3)</PresentationFormat>
  <Paragraphs>120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Третьякова Наталия Александровна, учитель русского языка и литературы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МБОУ «Советская  СОШ» Первомайского района Оренбургской области </vt:lpstr>
      <vt:lpstr>Цель:</vt:lpstr>
      <vt:lpstr>Задачи: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Советское</cp:lastModifiedBy>
  <cp:revision>83</cp:revision>
  <dcterms:created xsi:type="dcterms:W3CDTF">2016-11-18T14:12:19Z</dcterms:created>
  <dcterms:modified xsi:type="dcterms:W3CDTF">2017-02-08T17:41:39Z</dcterms:modified>
</cp:coreProperties>
</file>